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1084" r:id="rId3"/>
    <p:sldId id="1037" r:id="rId4"/>
    <p:sldId id="1038" r:id="rId5"/>
    <p:sldId id="1119" r:id="rId6"/>
    <p:sldId id="1120" r:id="rId7"/>
    <p:sldId id="1121" r:id="rId8"/>
    <p:sldId id="1122" r:id="rId9"/>
    <p:sldId id="1123" r:id="rId10"/>
    <p:sldId id="1124" r:id="rId11"/>
    <p:sldId id="1125" r:id="rId12"/>
    <p:sldId id="1110" r:id="rId13"/>
    <p:sldId id="1111" r:id="rId14"/>
    <p:sldId id="1112" r:id="rId15"/>
    <p:sldId id="1113" r:id="rId16"/>
    <p:sldId id="1114" r:id="rId17"/>
    <p:sldId id="1165" r:id="rId18"/>
    <p:sldId id="1166" r:id="rId19"/>
    <p:sldId id="1162" r:id="rId20"/>
    <p:sldId id="1164" r:id="rId21"/>
    <p:sldId id="1135" r:id="rId22"/>
    <p:sldId id="1136" r:id="rId23"/>
    <p:sldId id="1167" r:id="rId24"/>
    <p:sldId id="1168" r:id="rId25"/>
    <p:sldId id="1169" r:id="rId26"/>
    <p:sldId id="1170" r:id="rId27"/>
    <p:sldId id="1171" r:id="rId28"/>
    <p:sldId id="1172" r:id="rId29"/>
    <p:sldId id="1173" r:id="rId30"/>
    <p:sldId id="1153" r:id="rId31"/>
    <p:sldId id="1175" r:id="rId32"/>
    <p:sldId id="1137" r:id="rId33"/>
    <p:sldId id="1138" r:id="rId34"/>
    <p:sldId id="1139" r:id="rId35"/>
    <p:sldId id="1151" r:id="rId36"/>
    <p:sldId id="1140" r:id="rId37"/>
    <p:sldId id="1141" r:id="rId38"/>
    <p:sldId id="1142" r:id="rId39"/>
    <p:sldId id="1176" r:id="rId40"/>
    <p:sldId id="1152" r:id="rId41"/>
    <p:sldId id="1174" r:id="rId42"/>
    <p:sldId id="1031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DF57"/>
    <a:srgbClr val="FFCC00"/>
    <a:srgbClr val="0000CC"/>
    <a:srgbClr val="996633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1079" autoAdjust="0"/>
  </p:normalViewPr>
  <p:slideViewPr>
    <p:cSldViewPr snapToGrid="0" snapToObjects="1"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https://commons.wikimedia.org/wiki/File:Tesseract.gif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3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https://pixabay.com/en/coconut-tree-palm-tree-dune-tree-1892861/</a:t>
            </a:r>
          </a:p>
          <a:p>
            <a:r>
              <a:rPr lang="en-US" dirty="0" smtClean="0"/>
              <a:t>https://www.flickr.com/photos/39736050@N02/6883486850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7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https://pixabay.com/en/box-crate-moving-package-wooden-41658/</a:t>
            </a:r>
          </a:p>
          <a:p>
            <a:r>
              <a:rPr lang="en-US" dirty="0" smtClean="0"/>
              <a:t>https://pixabay.com/en/coconut-tree-palm-tree-dune-tree-1892861/</a:t>
            </a:r>
          </a:p>
          <a:p>
            <a:r>
              <a:rPr lang="en-US" dirty="0" smtClean="0"/>
              <a:t>https://www.flickr.com/photos/39736050@N02/6883486850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</a:t>
            </a:r>
            <a:r>
              <a:rPr lang="en-US" altLang="en-US" sz="1400" dirty="0" smtClean="0">
                <a:latin typeface="Arial" pitchFamily="34" charset="0"/>
              </a:rPr>
              <a:t>UMBC and Dr. Katherine Gibson </a:t>
            </a:r>
            <a:r>
              <a:rPr lang="en-US" altLang="en-US" sz="1400" dirty="0" smtClean="0">
                <a:latin typeface="Arial" pitchFamily="34" charset="0"/>
              </a:rPr>
              <a:t>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14 – Lists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.upper()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operations do </a:t>
            </a:r>
            <a:r>
              <a:rPr lang="en-US" u="sng" dirty="0" smtClean="0"/>
              <a:t>not</a:t>
            </a:r>
            <a:r>
              <a:rPr lang="en-US" dirty="0" smtClean="0"/>
              <a:t> work on lists!</a:t>
            </a:r>
          </a:p>
          <a:p>
            <a:pPr lvl="1"/>
            <a:r>
              <a:rPr lang="en-US" dirty="0" smtClean="0"/>
              <a:t>They don’t make sense for a list</a:t>
            </a:r>
          </a:p>
          <a:p>
            <a:r>
              <a:rPr lang="en-US" dirty="0" smtClean="0"/>
              <a:t>In the same way,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.append()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.remove() </a:t>
            </a:r>
            <a:r>
              <a:rPr lang="en-US" dirty="0" smtClean="0"/>
              <a:t>don’t work on strings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you try, you get an error about attributes: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AttributeError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'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object has no attribute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'remove'</a:t>
            </a:r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u="sng" dirty="0" smtClean="0"/>
              <a:t>does</a:t>
            </a:r>
            <a:r>
              <a:rPr lang="en-US" dirty="0" smtClean="0"/>
              <a:t> </a:t>
            </a:r>
            <a:r>
              <a:rPr lang="en-US" dirty="0"/>
              <a:t>work on lists!</a:t>
            </a:r>
          </a:p>
          <a:p>
            <a:r>
              <a:rPr lang="en-US" dirty="0" smtClean="0"/>
              <a:t>In the exact same way it does for strings</a:t>
            </a:r>
          </a:p>
          <a:p>
            <a:endParaRPr lang="en-US" dirty="0" smtClean="0"/>
          </a:p>
          <a:p>
            <a:r>
              <a:rPr lang="en-US" dirty="0" smtClean="0"/>
              <a:t>Returns the length of the list</a:t>
            </a:r>
          </a:p>
          <a:p>
            <a:pPr lvl="1"/>
            <a:r>
              <a:rPr lang="en-US" sz="3200" dirty="0" smtClean="0"/>
              <a:t>In other words, the number of elements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0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can hold any type (</a:t>
            </a:r>
            <a:r>
              <a:rPr lang="en-US" dirty="0" err="1"/>
              <a:t>int</a:t>
            </a:r>
            <a:r>
              <a:rPr lang="en-US" dirty="0"/>
              <a:t>, string, float, etc.)</a:t>
            </a:r>
          </a:p>
          <a:p>
            <a:pPr lvl="1"/>
            <a:r>
              <a:rPr lang="en-US" sz="3200" dirty="0"/>
              <a:t>This means they can also hold another list</a:t>
            </a:r>
          </a:p>
          <a:p>
            <a:pPr lvl="2"/>
            <a:endParaRPr lang="en-US" dirty="0"/>
          </a:p>
          <a:p>
            <a:r>
              <a:rPr lang="en-US" dirty="0" smtClean="0"/>
              <a:t>We’ve looked at lists as being one-dimensional</a:t>
            </a:r>
          </a:p>
          <a:p>
            <a:pPr lvl="1"/>
            <a:r>
              <a:rPr lang="en-US" sz="3200" dirty="0" smtClean="0"/>
              <a:t>But lists can also be two- </a:t>
            </a:r>
            <a:br>
              <a:rPr lang="en-US" sz="3200" dirty="0" smtClean="0"/>
            </a:br>
            <a:r>
              <a:rPr lang="en-US" sz="3200" dirty="0" smtClean="0"/>
              <a:t>(or three- or four- or five-, etc.) dimensional!</a:t>
            </a:r>
            <a:endParaRPr lang="en-US" sz="3200" dirty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wikimedia.org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4" y="4320859"/>
            <a:ext cx="2023380" cy="202338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6485639" y="548420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8044203" y="414245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5400000">
            <a:off x="6539842" y="4088253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8044203" y="5504792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230" y="4270465"/>
            <a:ext cx="2103120" cy="2103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16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may help to think of 2D lists as a grid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 [1,2,3], [4,5,6], [7,8,9] 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69008" y="3440599"/>
          <a:ext cx="4279392" cy="121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69008" y="4664589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69008" y="5391026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0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636"/>
            <a:ext cx="8229600" cy="4156799"/>
          </a:xfrm>
        </p:spPr>
        <p:txBody>
          <a:bodyPr/>
          <a:lstStyle/>
          <a:p>
            <a:r>
              <a:rPr lang="en-US" dirty="0" smtClean="0"/>
              <a:t>You access an element by the index of </a:t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 smtClean="0"/>
              <a:t>row</a:t>
            </a:r>
            <a:r>
              <a:rPr lang="en-US" dirty="0" smtClean="0"/>
              <a:t>, and then the </a:t>
            </a:r>
            <a:r>
              <a:rPr lang="en-US" u="sng" dirty="0" smtClean="0"/>
              <a:t>column</a:t>
            </a:r>
            <a:endParaRPr lang="en-US" dirty="0"/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emember – indexing starts at 0!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194"/>
            <a:ext cx="8229600" cy="4156799"/>
          </a:xfrm>
        </p:spPr>
        <p:txBody>
          <a:bodyPr/>
          <a:lstStyle/>
          <a:p>
            <a:r>
              <a:rPr lang="en-US" dirty="0"/>
              <a:t>You access an element by the index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/>
              <a:t>row</a:t>
            </a:r>
            <a:r>
              <a:rPr lang="en-US" dirty="0"/>
              <a:t>, </a:t>
            </a:r>
            <a:r>
              <a:rPr lang="en-US" dirty="0" smtClean="0"/>
              <a:t>and then </a:t>
            </a:r>
            <a:r>
              <a:rPr lang="en-US" dirty="0"/>
              <a:t>the </a:t>
            </a:r>
            <a:r>
              <a:rPr lang="en-US" u="sng" dirty="0"/>
              <a:t>column</a:t>
            </a:r>
            <a:endParaRPr lang="en-US" dirty="0"/>
          </a:p>
          <a:p>
            <a:pPr lvl="1"/>
            <a:r>
              <a:rPr lang="en-US" sz="3200" dirty="0"/>
              <a:t>Remember – indexing starts at 0!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399" y="3963978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[0][2]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5169406" y="3939594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flipH="1">
            <a:off x="3029710" y="4681727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H="1">
            <a:off x="4108700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H="1">
            <a:off x="5169405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477" y="516864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[1][0]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[2][1]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195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[2][2]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a string is </a:t>
            </a:r>
            <a:r>
              <a:rPr lang="en-US" u="sng" dirty="0" smtClean="0"/>
              <a:t>like</a:t>
            </a:r>
            <a:r>
              <a:rPr lang="en-US" dirty="0" smtClean="0"/>
              <a:t> a list of characters</a:t>
            </a:r>
          </a:p>
          <a:p>
            <a:r>
              <a:rPr lang="en-US" dirty="0" smtClean="0"/>
              <a:t>So what is a list of strings?</a:t>
            </a:r>
          </a:p>
          <a:p>
            <a:pPr lvl="1"/>
            <a:r>
              <a:rPr lang="en-US" sz="3200" u="sng" dirty="0" smtClean="0"/>
              <a:t>Like</a:t>
            </a:r>
            <a:r>
              <a:rPr lang="en-US" sz="3200" dirty="0" smtClean="0"/>
              <a:t> a two-dimensional list!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 have the index of the string (the row)</a:t>
            </a:r>
          </a:p>
          <a:p>
            <a:r>
              <a:rPr lang="en-US" dirty="0" smtClean="0"/>
              <a:t>And the index of the character (the column)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in Python don’t have to be rectangular</a:t>
            </a:r>
          </a:p>
          <a:p>
            <a:pPr lvl="1"/>
            <a:r>
              <a:rPr lang="en-US" sz="2800" dirty="0" smtClean="0"/>
              <a:t>They can be jagged (rows of different lengths)</a:t>
            </a:r>
          </a:p>
          <a:p>
            <a:pPr lvl="3"/>
            <a:endParaRPr lang="en-US" sz="2000" dirty="0" smtClean="0"/>
          </a:p>
          <a:p>
            <a:r>
              <a:rPr lang="en-US" dirty="0" smtClean="0"/>
              <a:t>Anything we could do </a:t>
            </a:r>
            <a:br>
              <a:rPr lang="en-US" dirty="0" smtClean="0"/>
            </a:br>
            <a:r>
              <a:rPr lang="en-US" dirty="0" smtClean="0"/>
              <a:t>with a one-dimensional</a:t>
            </a:r>
            <a:br>
              <a:rPr lang="en-US" dirty="0" smtClean="0"/>
            </a:br>
            <a:r>
              <a:rPr lang="en-US" dirty="0" smtClean="0"/>
              <a:t>list, we can do with a </a:t>
            </a:r>
            <a:br>
              <a:rPr lang="en-US" dirty="0" smtClean="0"/>
            </a:br>
            <a:r>
              <a:rPr lang="en-US" dirty="0" smtClean="0"/>
              <a:t>two-dimensional list</a:t>
            </a:r>
          </a:p>
          <a:p>
            <a:pPr lvl="1"/>
            <a:r>
              <a:rPr lang="en-US" dirty="0" smtClean="0"/>
              <a:t>Slicing, index, appending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64606" y="3344109"/>
          <a:ext cx="4279394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342"/>
                <a:gridCol w="611342"/>
                <a:gridCol w="611342"/>
                <a:gridCol w="611342"/>
                <a:gridCol w="611342"/>
                <a:gridCol w="611342"/>
                <a:gridCol w="611342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8763" y="6023551"/>
            <a:ext cx="19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Three-Dimensional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22849" cy="4517689"/>
          </a:xfrm>
        </p:spPr>
        <p:txBody>
          <a:bodyPr/>
          <a:lstStyle/>
          <a:p>
            <a:r>
              <a:rPr lang="en-US" dirty="0" smtClean="0"/>
              <a:t>How would you declare a 3D list?</a:t>
            </a:r>
          </a:p>
          <a:p>
            <a:r>
              <a:rPr lang="en-US" dirty="0" smtClean="0"/>
              <a:t>Square brackets for the list, row, and cells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threeD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 [201,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[202,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[203,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],</a:t>
            </a:r>
          </a:p>
          <a:p>
            <a:pPr marL="0" indent="0">
              <a:buNone/>
            </a:pP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[ [313,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[331,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[341,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] 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69660" y="4084085"/>
            <a:ext cx="131584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one cell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3289707" y="4050434"/>
            <a:ext cx="422481" cy="1369106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233" y="6177590"/>
            <a:ext cx="14558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one row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5163286" y="3071909"/>
            <a:ext cx="422481" cy="5823270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75880" y="3164295"/>
            <a:ext cx="260384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overall list brackets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Arc 13"/>
          <p:cNvSpPr/>
          <p:nvPr/>
        </p:nvSpPr>
        <p:spPr>
          <a:xfrm rot="16448651" flipH="1">
            <a:off x="2230744" y="3224262"/>
            <a:ext cx="3162964" cy="3269343"/>
          </a:xfrm>
          <a:prstGeom prst="arc">
            <a:avLst>
              <a:gd name="adj1" fmla="val 10216860"/>
              <a:gd name="adj2" fmla="val 16602920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5151349">
            <a:off x="5022241" y="3620156"/>
            <a:ext cx="3690945" cy="3419598"/>
          </a:xfrm>
          <a:prstGeom prst="arc">
            <a:avLst>
              <a:gd name="adj1" fmla="val 10618753"/>
              <a:gd name="adj2" fmla="val 16602920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tuple data structure</a:t>
            </a:r>
          </a:p>
          <a:p>
            <a:pPr lvl="1"/>
            <a:r>
              <a:rPr lang="en-US" dirty="0" smtClean="0"/>
              <a:t>Creation, conversion, slicing, traversal</a:t>
            </a:r>
          </a:p>
          <a:p>
            <a:r>
              <a:rPr lang="en-US" dirty="0" smtClean="0"/>
              <a:t>Casting variables</a:t>
            </a:r>
          </a:p>
          <a:p>
            <a:r>
              <a:rPr lang="en-US" dirty="0" smtClean="0"/>
              <a:t>The </a:t>
            </a:r>
            <a:r>
              <a:rPr lang="en-US" dirty="0"/>
              <a:t>membership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” operator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Up Ribbon 6"/>
          <p:cNvSpPr/>
          <p:nvPr/>
        </p:nvSpPr>
        <p:spPr>
          <a:xfrm>
            <a:off x="2088038" y="491136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Infinite</a:t>
            </a:r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sz="2800" dirty="0" smtClean="0">
                <a:solidFill>
                  <a:schemeClr val="tx1"/>
                </a:solidFill>
              </a:rPr>
              <a:t>loops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833514" y="445416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387134">
            <a:off x="2097466" y="469788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Three-Dimensional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790496" cy="4517689"/>
          </a:xfrm>
        </p:spPr>
        <p:txBody>
          <a:bodyPr/>
          <a:lstStyle/>
          <a:p>
            <a:r>
              <a:rPr lang="en-US" u="sng" dirty="0" smtClean="0"/>
              <a:t>Don’t</a:t>
            </a:r>
            <a:r>
              <a:rPr lang="en-US" dirty="0" smtClean="0"/>
              <a:t> think of the third dimension as “depth”</a:t>
            </a:r>
          </a:p>
          <a:p>
            <a:r>
              <a:rPr lang="en-US" dirty="0" smtClean="0"/>
              <a:t>Instead, it’s simply the “contents” of the cells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threeD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 [201,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[202,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[203,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</a:p>
          <a:p>
            <a:pPr marL="0" indent="0">
              <a:buNone/>
            </a:pPr>
            <a:endParaRPr lang="en-US" sz="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[313,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[331,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[341,</a:t>
            </a:r>
            <a:r>
              <a:rPr lang="en-US" sz="2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] ]</a:t>
            </a:r>
            <a:endParaRPr lang="en-US" sz="2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 flipH="1">
            <a:off x="833085" y="3301489"/>
            <a:ext cx="1609946" cy="5729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2671395" y="4869730"/>
            <a:ext cx="1609946" cy="42577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4529261" y="4869730"/>
            <a:ext cx="1609946" cy="4257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6387127" y="4869730"/>
            <a:ext cx="1609946" cy="425778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2671395" y="5408629"/>
            <a:ext cx="1609946" cy="4257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4529261" y="5408629"/>
            <a:ext cx="1609946" cy="42577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6387127" y="5408629"/>
            <a:ext cx="1609946" cy="42577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2497468" y="3301489"/>
            <a:ext cx="1609946" cy="5729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4166101" y="3301489"/>
            <a:ext cx="1609946" cy="5729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833085" y="3932549"/>
            <a:ext cx="1609946" cy="5729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2497468" y="3932549"/>
            <a:ext cx="1609946" cy="5729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4166101" y="3932549"/>
            <a:ext cx="1609946" cy="5729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833085" y="3301489"/>
            <a:ext cx="1609946" cy="57292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2497468" y="3301489"/>
            <a:ext cx="1609946" cy="57292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4166101" y="3301489"/>
            <a:ext cx="1609946" cy="572927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833085" y="3932549"/>
            <a:ext cx="1609946" cy="57292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2497468" y="3932549"/>
            <a:ext cx="1609946" cy="57292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4166101" y="3932549"/>
            <a:ext cx="1609946" cy="57292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139207" y="3274251"/>
            <a:ext cx="280683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first two dimensions give us a 2 row, 3 column list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and 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70068" cy="4517689"/>
          </a:xfrm>
        </p:spPr>
        <p:txBody>
          <a:bodyPr/>
          <a:lstStyle/>
          <a:p>
            <a:r>
              <a:rPr lang="en-US" dirty="0"/>
              <a:t>In python, certain structures cannot be altered once they are created and are called </a:t>
            </a:r>
            <a:r>
              <a:rPr lang="en-US" b="1" i="1" dirty="0" smtClean="0"/>
              <a:t>immutable</a:t>
            </a:r>
            <a:endParaRPr lang="en-US" dirty="0"/>
          </a:p>
          <a:p>
            <a:pPr lvl="1"/>
            <a:r>
              <a:rPr lang="en-US" sz="3200" dirty="0"/>
              <a:t>These include </a:t>
            </a:r>
            <a:r>
              <a:rPr lang="en-US" sz="3200" dirty="0" smtClean="0"/>
              <a:t>integers, tuples, and strings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Other structures can be altered after </a:t>
            </a:r>
            <a:br>
              <a:rPr lang="en-US" dirty="0"/>
            </a:br>
            <a:r>
              <a:rPr lang="en-US" dirty="0"/>
              <a:t>they are created and are called </a:t>
            </a:r>
            <a:r>
              <a:rPr lang="en-US" b="1" i="1" dirty="0"/>
              <a:t>mutable</a:t>
            </a:r>
            <a:endParaRPr lang="en-US" b="1" dirty="0"/>
          </a:p>
          <a:p>
            <a:pPr lvl="1"/>
            <a:r>
              <a:rPr lang="en-US" sz="3200" dirty="0"/>
              <a:t>These include </a:t>
            </a:r>
            <a:r>
              <a:rPr lang="en-US" sz="3200" dirty="0" smtClean="0"/>
              <a:t>lists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and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assign one list to another, it is by default a “shallow” copy of the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Any “in place” changes that are made to the shallow copy show up in the “original” list</a:t>
            </a:r>
          </a:p>
          <a:p>
            <a:pPr marL="742950" lvl="2" indent="-342900"/>
            <a:r>
              <a:rPr lang="en-US" sz="2800" dirty="0"/>
              <a:t>Sort of like a pseudonym: one variable can be accessed with two separate names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other option is a “deep” copy of the list, but you must specify this is what you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2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and Deep 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shallow copy</a:t>
            </a:r>
            <a:r>
              <a:rPr lang="en-US" dirty="0" smtClean="0"/>
              <a:t> is when the new variable actually points to the old variable, rather than making an actual copy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i="1" dirty="0" smtClean="0"/>
              <a:t>deep copy</a:t>
            </a:r>
            <a:r>
              <a:rPr lang="en-US" dirty="0" smtClean="0"/>
              <a:t> is the opposite, creating an entirely new list for the new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shallow copy and its effects on the original: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list1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"green"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"shallow copy: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73108" y="5253048"/>
            <a:ext cx="653716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'yellow', 'green']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shallow copy:  ['red', 'yellow', 'green']</a:t>
            </a:r>
          </a:p>
        </p:txBody>
      </p:sp>
    </p:spTree>
    <p:extLst>
      <p:ext uri="{BB962C8B-B14F-4D97-AF65-F5344CB8AC3E}">
        <p14:creationId xmlns:p14="http://schemas.microsoft.com/office/powerpoint/2010/main" val="33747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make a shallow copy, we are essentially just giving the same list two different variable names</a:t>
            </a:r>
          </a:p>
          <a:p>
            <a:pPr lvl="1"/>
            <a:r>
              <a:rPr lang="en-US" dirty="0" smtClean="0"/>
              <a:t>They both </a:t>
            </a:r>
            <a:r>
              <a:rPr lang="en-US" b="1" i="1" dirty="0" smtClean="0"/>
              <a:t>reference</a:t>
            </a:r>
            <a:r>
              <a:rPr lang="en-US" dirty="0" smtClean="0"/>
              <a:t> the same place in memory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73108" y="472879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108" y="5466408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396" y="5097600"/>
            <a:ext cx="320265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206752" y="4959625"/>
            <a:ext cx="1832644" cy="2308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V="1">
            <a:off x="2206752" y="5463481"/>
            <a:ext cx="1832644" cy="23376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3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45424" cy="4156799"/>
          </a:xfrm>
        </p:spPr>
        <p:txBody>
          <a:bodyPr/>
          <a:lstStyle/>
          <a:p>
            <a:r>
              <a:rPr lang="en-US" dirty="0" smtClean="0"/>
              <a:t>There are two easy ways to do a deep copy:</a:t>
            </a:r>
          </a:p>
          <a:p>
            <a:pPr lvl="1"/>
            <a:r>
              <a:rPr lang="en-US" dirty="0" smtClean="0"/>
              <a:t>Use slicing, and “slice” out the entire list</a:t>
            </a:r>
          </a:p>
          <a:p>
            <a:pPr lvl="1"/>
            <a:r>
              <a:rPr lang="en-US" dirty="0" smtClean="0"/>
              <a:t>Cast the original as a list when assigning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With these, Python returns a brand new copy that you can then assign to the new variable</a:t>
            </a:r>
          </a:p>
          <a:p>
            <a:pPr lvl="1"/>
            <a:r>
              <a:rPr lang="en-US" sz="3200" dirty="0" smtClean="0"/>
              <a:t>Now you have two separate, individual lists!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 = list1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[:] 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slicing to copy</a:t>
            </a:r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list3 = list(list1)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casting to copy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list3.append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copy1: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copy2: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73108" y="5110500"/>
            <a:ext cx="653716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'blue']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deep copy1:    ['red', 'yellow']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deep copy2:    ['red', 'blue', 'purple']</a:t>
            </a:r>
          </a:p>
        </p:txBody>
      </p:sp>
    </p:spTree>
    <p:extLst>
      <p:ext uri="{BB962C8B-B14F-4D97-AF65-F5344CB8AC3E}">
        <p14:creationId xmlns:p14="http://schemas.microsoft.com/office/powerpoint/2010/main" val="13516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copy of the entire list’s contents, not just of the list itself</a:t>
            </a:r>
          </a:p>
          <a:p>
            <a:r>
              <a:rPr lang="en-US" dirty="0" smtClean="0"/>
              <a:t>Each variable now has its own individual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1418" y="3953711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18" y="455335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0106" y="3953711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1775062" y="4184544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0" idx="1"/>
          </p:cNvCxnSpPr>
          <p:nvPr/>
        </p:nvCxnSpPr>
        <p:spPr>
          <a:xfrm>
            <a:off x="1775062" y="4784185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60106" y="455335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0106" y="515299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418" y="5153234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list3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>
            <a:stCxn id="16" idx="3"/>
            <a:endCxn id="11" idx="1"/>
          </p:cNvCxnSpPr>
          <p:nvPr/>
        </p:nvCxnSpPr>
        <p:spPr>
          <a:xfrm flipV="1">
            <a:off x="1775062" y="5383825"/>
            <a:ext cx="1985044" cy="24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6825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 and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Lists, Functions, and 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actual parameters are passed to a function, they are assigned to the formal parameters using the assignment operator</a:t>
            </a:r>
          </a:p>
          <a:p>
            <a:pPr lvl="2"/>
            <a:endParaRPr lang="en-US" dirty="0"/>
          </a:p>
          <a:p>
            <a:r>
              <a:rPr lang="en-US" dirty="0" smtClean="0"/>
              <a:t>So does the function have a deep copy?</a:t>
            </a:r>
          </a:p>
          <a:p>
            <a:pPr lvl="1"/>
            <a:r>
              <a:rPr lang="en-US" dirty="0" smtClean="0"/>
              <a:t>No, it has a </a:t>
            </a:r>
            <a:r>
              <a:rPr lang="en-US" i="1" u="sng" dirty="0" smtClean="0"/>
              <a:t>shallow</a:t>
            </a:r>
            <a:r>
              <a:rPr lang="en-US" dirty="0" smtClean="0"/>
              <a:t> copy!</a:t>
            </a:r>
            <a:endParaRPr lang="en-US" dirty="0"/>
          </a:p>
          <a:p>
            <a:pPr lvl="1"/>
            <a:r>
              <a:rPr lang="en-US" sz="3200" dirty="0" smtClean="0"/>
              <a:t>It’s a </a:t>
            </a:r>
            <a:r>
              <a:rPr lang="en-US" sz="3200" b="1" i="1" dirty="0" smtClean="0"/>
              <a:t>reference</a:t>
            </a:r>
            <a:r>
              <a:rPr lang="en-US" sz="3200" dirty="0" smtClean="0"/>
              <a:t> to the original list</a:t>
            </a:r>
            <a:endParaRPr lang="en-US" sz="3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Is “Lazy”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 a lot bigger than Booleans,</a:t>
            </a:r>
            <a:br>
              <a:rPr lang="en-US" dirty="0" smtClean="0"/>
            </a:br>
            <a:r>
              <a:rPr lang="en-US" dirty="0" smtClean="0"/>
              <a:t>integers, or even strings!</a:t>
            </a:r>
          </a:p>
          <a:p>
            <a:r>
              <a:rPr lang="en-US" dirty="0" smtClean="0"/>
              <a:t>When we pass a list as a parameter, Python doesn’t want to copy the entire thing</a:t>
            </a:r>
          </a:p>
          <a:p>
            <a:pPr lvl="1"/>
            <a:r>
              <a:rPr lang="en-US" dirty="0" smtClean="0"/>
              <a:t>Copying can take a </a:t>
            </a:r>
            <a:r>
              <a:rPr lang="en-US" u="sng" dirty="0" smtClean="0"/>
              <a:t>lot</a:t>
            </a:r>
            <a:r>
              <a:rPr lang="en-US" dirty="0" smtClean="0"/>
              <a:t> of memory and time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Instead, when we pass a list to a function, Python actually sends a </a:t>
            </a:r>
            <a:r>
              <a:rPr lang="en-US" b="1" i="1" dirty="0" smtClean="0"/>
              <a:t>reference</a:t>
            </a:r>
            <a:r>
              <a:rPr lang="en-US" dirty="0" smtClean="0"/>
              <a:t> to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reference</a:t>
            </a:r>
            <a:r>
              <a:rPr lang="en-US" dirty="0" smtClean="0"/>
              <a:t> essentially states </a:t>
            </a:r>
            <a:r>
              <a:rPr lang="en-US" u="sng" dirty="0" smtClean="0"/>
              <a:t>where</a:t>
            </a:r>
            <a:r>
              <a:rPr lang="en-US" dirty="0" smtClean="0"/>
              <a:t> the </a:t>
            </a:r>
            <a:br>
              <a:rPr lang="en-US" dirty="0" smtClean="0"/>
            </a:br>
            <a:r>
              <a:rPr lang="en-US" dirty="0" smtClean="0"/>
              <a:t>list is stored in the computer’s memory</a:t>
            </a:r>
          </a:p>
          <a:p>
            <a:pPr lvl="1"/>
            <a:r>
              <a:rPr lang="en-US" dirty="0" smtClean="0"/>
              <a:t>Mutable objects are always passed by reference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Since lists are </a:t>
            </a:r>
            <a:r>
              <a:rPr lang="en-US" b="1" i="1" dirty="0" smtClean="0"/>
              <a:t>mutable</a:t>
            </a:r>
            <a:r>
              <a:rPr lang="en-US" dirty="0" smtClean="0"/>
              <a:t>, that means that the function the list was passed to now has direct access to the “original” list</a:t>
            </a:r>
          </a:p>
          <a:p>
            <a:pPr lvl="1"/>
            <a:r>
              <a:rPr lang="en-US" dirty="0" smtClean="0"/>
              <a:t>And can change its contents!!!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8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dirty="0" smtClean="0"/>
              <a:t>reference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Images from pixabay.com and flickr.com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5152820"/>
            <a:ext cx="866586" cy="8665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4542179"/>
            <a:ext cx="866586" cy="8665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3931537"/>
            <a:ext cx="866586" cy="8665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3320895"/>
            <a:ext cx="866586" cy="8665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2710253"/>
            <a:ext cx="866586" cy="866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2099611"/>
            <a:ext cx="866586" cy="8665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1488969"/>
            <a:ext cx="866586" cy="8665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878327"/>
            <a:ext cx="866586" cy="8665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6023" y="3574146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238676"/>
            <a:ext cx="866586" cy="8665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-371966"/>
            <a:ext cx="866586" cy="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dirty="0" smtClean="0"/>
              <a:t>reference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3100" dirty="0" smtClean="0"/>
              <a:t>But now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has direct access to the</a:t>
            </a:r>
            <a:br>
              <a:rPr lang="en-US" sz="3100" dirty="0" smtClean="0"/>
            </a:br>
            <a:r>
              <a:rPr lang="en-US" sz="3100" dirty="0" smtClean="0"/>
              <a:t>actual contents of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dirty="0" smtClean="0"/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Images from pixabay.com and flickr.com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5152820"/>
            <a:ext cx="866586" cy="8665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4542179"/>
            <a:ext cx="866586" cy="8665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3931537"/>
            <a:ext cx="866586" cy="8665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3320895"/>
            <a:ext cx="866586" cy="8665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2710253"/>
            <a:ext cx="866586" cy="866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2099611"/>
            <a:ext cx="866586" cy="8665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1488969"/>
            <a:ext cx="866586" cy="8665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878327"/>
            <a:ext cx="866586" cy="8665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6023" y="3574146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238676"/>
            <a:ext cx="866586" cy="8665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363" y="-371966"/>
            <a:ext cx="866586" cy="8665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702216" y="5105047"/>
            <a:ext cx="640600" cy="8968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49" name="Freeform 48"/>
          <p:cNvSpPr/>
          <p:nvPr/>
        </p:nvSpPr>
        <p:spPr>
          <a:xfrm>
            <a:off x="1342726" y="4951150"/>
            <a:ext cx="5486092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parameter is passed that is </a:t>
            </a:r>
            <a:r>
              <a:rPr lang="en-US" b="1" i="1" dirty="0" smtClean="0"/>
              <a:t>mutable</a:t>
            </a:r>
            <a:r>
              <a:rPr lang="en-US" dirty="0" smtClean="0"/>
              <a:t>, it is now possible for the second function to directly access and change the contents</a:t>
            </a:r>
          </a:p>
          <a:p>
            <a:pPr lvl="3"/>
            <a:endParaRPr lang="en-US" dirty="0"/>
          </a:p>
          <a:p>
            <a:r>
              <a:rPr lang="en-US" dirty="0" smtClean="0"/>
              <a:t>This only works if we change the variable </a:t>
            </a:r>
            <a:br>
              <a:rPr lang="en-US" dirty="0" smtClean="0"/>
            </a:br>
            <a:r>
              <a:rPr lang="en-US" dirty="0" smtClean="0"/>
              <a:t>“in place” – assigning a whole new value to the variable will override the mutability</a:t>
            </a:r>
          </a:p>
          <a:p>
            <a:pPr lvl="1"/>
            <a:r>
              <a:rPr lang="en-US" dirty="0"/>
              <a:t>Any “in place” changes that are made to the shallow copy show up in the “original” list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9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and 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86801" cy="4517689"/>
          </a:xfrm>
        </p:spPr>
        <p:txBody>
          <a:bodyPr/>
          <a:lstStyle/>
          <a:p>
            <a:r>
              <a:rPr lang="en-US" dirty="0" smtClean="0"/>
              <a:t>A good general rule for if a change is “in place”:</a:t>
            </a:r>
          </a:p>
          <a:p>
            <a:pPr lvl="2"/>
            <a:endParaRPr lang="en-US" dirty="0" smtClean="0"/>
          </a:p>
          <a:p>
            <a:r>
              <a:rPr lang="en-US" dirty="0"/>
              <a:t>When you use something like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.append()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on it, </a:t>
            </a:r>
            <a:r>
              <a:rPr lang="en-US" dirty="0" smtClean="0"/>
              <a:t>that’s an “in place” change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you use the </a:t>
            </a:r>
            <a:r>
              <a:rPr lang="en-US" b="1" i="1" dirty="0" smtClean="0"/>
              <a:t>assignment operator</a:t>
            </a:r>
            <a:r>
              <a:rPr lang="en-US" dirty="0" smtClean="0"/>
              <a:t>, the that’s </a:t>
            </a:r>
            <a:r>
              <a:rPr lang="en-US" u="sng" dirty="0" smtClean="0"/>
              <a:t>not</a:t>
            </a:r>
            <a:r>
              <a:rPr lang="en-US" dirty="0" smtClean="0"/>
              <a:t> an “in place” change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Unless you are editing </a:t>
            </a:r>
            <a:r>
              <a:rPr lang="en-US" u="sng" dirty="0" smtClean="0"/>
              <a:t>one element</a:t>
            </a:r>
            <a:r>
              <a:rPr lang="en-US" dirty="0" smtClean="0"/>
              <a:t>, like in a list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Mutability 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From http://stackoverflow.com/a/25670170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729" y="1795307"/>
            <a:ext cx="41544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unction is called, and formal parameter F</a:t>
            </a:r>
          </a:p>
          <a:p>
            <a:pPr algn="ctr"/>
            <a:r>
              <a:rPr lang="en-US" dirty="0" smtClean="0"/>
              <a:t>is assigned the actual parameter 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192" y="3100652"/>
            <a:ext cx="1624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is </a:t>
            </a:r>
            <a:r>
              <a:rPr lang="en-US" b="1" i="1" dirty="0" smtClean="0"/>
              <a:t>immutable</a:t>
            </a:r>
          </a:p>
          <a:p>
            <a:pPr algn="ctr"/>
            <a:r>
              <a:rPr lang="en-US" dirty="0" smtClean="0"/>
              <a:t>(integer, string)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9975" y="3100652"/>
            <a:ext cx="13649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is </a:t>
            </a:r>
            <a:r>
              <a:rPr lang="en-US" b="1" i="1" dirty="0" smtClean="0"/>
              <a:t>mutable</a:t>
            </a:r>
          </a:p>
          <a:p>
            <a:pPr algn="ctr"/>
            <a:r>
              <a:rPr lang="en-US" dirty="0" smtClean="0"/>
              <a:t>(lists)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524" y="4547890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b="1" dirty="0" smtClean="0"/>
              <a:t>doesn’t change</a:t>
            </a:r>
          </a:p>
          <a:p>
            <a:pPr algn="ctr"/>
            <a:r>
              <a:rPr lang="en-US" dirty="0" smtClean="0"/>
              <a:t>If F changes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4824" y="4149013"/>
            <a:ext cx="22322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 is assigned to something else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= [0, 1]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= "hello"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0976" y="4149013"/>
            <a:ext cx="18476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 is modified </a:t>
            </a:r>
            <a:br>
              <a:rPr lang="en-US" dirty="0" smtClean="0"/>
            </a:br>
            <a:r>
              <a:rPr lang="en-US" dirty="0" smtClean="0"/>
              <a:t>in place</a:t>
            </a:r>
          </a:p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F.append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F[0] = 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9239" y="5853051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b="1" dirty="0" smtClean="0"/>
              <a:t>doesn’t change</a:t>
            </a:r>
          </a:p>
          <a:p>
            <a:pPr algn="ctr"/>
            <a:r>
              <a:rPr lang="en-US" dirty="0" smtClean="0"/>
              <a:t>If F changes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0778" y="5853051"/>
            <a:ext cx="13080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b="1" dirty="0" smtClean="0"/>
              <a:t>changes</a:t>
            </a:r>
          </a:p>
          <a:p>
            <a:pPr algn="ctr"/>
            <a:r>
              <a:rPr lang="en-US" dirty="0" smtClean="0"/>
              <a:t>If F changes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95728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49342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0"/>
          </p:cNvCxnSpPr>
          <p:nvPr/>
        </p:nvCxnSpPr>
        <p:spPr>
          <a:xfrm flipH="1">
            <a:off x="1474213" y="3746983"/>
            <a:ext cx="6317" cy="80090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108970" y="3746983"/>
            <a:ext cx="204282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3" idx="0"/>
          </p:cNvCxnSpPr>
          <p:nvPr/>
        </p:nvCxnSpPr>
        <p:spPr>
          <a:xfrm>
            <a:off x="5080928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42914" y="3746983"/>
            <a:ext cx="204281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4" idx="0"/>
          </p:cNvCxnSpPr>
          <p:nvPr/>
        </p:nvCxnSpPr>
        <p:spPr>
          <a:xfrm>
            <a:off x="7554803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copies are not always a bad thing!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Being able to </a:t>
            </a:r>
          </a:p>
          <a:p>
            <a:pPr lvl="1"/>
            <a:r>
              <a:rPr lang="en-US" sz="3200" dirty="0" smtClean="0"/>
              <a:t>Pass a list to a function</a:t>
            </a:r>
          </a:p>
          <a:p>
            <a:pPr lvl="1"/>
            <a:r>
              <a:rPr lang="en-US" sz="3200" dirty="0" smtClean="0"/>
              <a:t>Have that function make changes</a:t>
            </a:r>
          </a:p>
          <a:p>
            <a:pPr lvl="1"/>
            <a:r>
              <a:rPr lang="en-US" sz="3200" dirty="0" smtClean="0"/>
              <a:t>And have those changes “stick”</a:t>
            </a:r>
          </a:p>
          <a:p>
            <a:r>
              <a:rPr lang="en-US" dirty="0" smtClean="0"/>
              <a:t>Can be very useful!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To review what we know about lists already</a:t>
            </a:r>
          </a:p>
          <a:p>
            <a:endParaRPr lang="en-US" dirty="0" smtClean="0"/>
          </a:p>
          <a:p>
            <a:r>
              <a:rPr lang="en-US" dirty="0" smtClean="0"/>
              <a:t>To learn more about lists in Python</a:t>
            </a:r>
          </a:p>
          <a:p>
            <a:r>
              <a:rPr lang="en-US" dirty="0" smtClean="0"/>
              <a:t>To understand two-dimensional lists</a:t>
            </a:r>
          </a:p>
          <a:p>
            <a:pPr lvl="1"/>
            <a:r>
              <a:rPr lang="en-US" dirty="0" smtClean="0"/>
              <a:t>(And more dimensions!)</a:t>
            </a:r>
          </a:p>
          <a:p>
            <a:r>
              <a:rPr lang="en-US" dirty="0" smtClean="0"/>
              <a:t>To practice passing lists to functions</a:t>
            </a:r>
          </a:p>
          <a:p>
            <a:r>
              <a:rPr lang="en-US" dirty="0" smtClean="0"/>
              <a:t>To learn about mutability and its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0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21143" y="3003960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FFC000"/>
                  </a:outerShdw>
                </a:effectLst>
              </a:rPr>
              <a:t>LIVECODING!!!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9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5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and Adopting 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Write a program that contains the following:</a:t>
            </a:r>
          </a:p>
          <a:p>
            <a:pPr lvl="3"/>
            <a:endParaRPr lang="en-US" dirty="0"/>
          </a:p>
          <a:p>
            <a:r>
              <a:rPr lang="en-US" sz="3000" dirty="0" smtClean="0"/>
              <a:t>A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 with a list of dogs at an adoption event</a:t>
            </a:r>
          </a:p>
          <a:p>
            <a:pPr lvl="1"/>
            <a:r>
              <a:rPr lang="en-US" dirty="0" smtClean="0"/>
              <a:t>Use deep copy to “clone” the dogs by creating a second, unique list (and a third one as well)</a:t>
            </a:r>
          </a:p>
          <a:p>
            <a:r>
              <a:rPr lang="en-US" sz="3000" dirty="0" smtClean="0"/>
              <a:t>An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adopt()</a:t>
            </a:r>
            <a:r>
              <a:rPr lang="en-US" sz="3000" dirty="0" smtClean="0"/>
              <a:t> function that takes in a list of dogs, and replaces all of their names with “adopted!”</a:t>
            </a:r>
          </a:p>
          <a:p>
            <a:pPr lvl="1"/>
            <a:r>
              <a:rPr lang="en-US" dirty="0" smtClean="0"/>
              <a:t>These changes should “stick” in main() as well, without the function returning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60557" cy="4517689"/>
          </a:xfrm>
        </p:spPr>
        <p:txBody>
          <a:bodyPr/>
          <a:lstStyle/>
          <a:p>
            <a:r>
              <a:rPr lang="en-US" dirty="0" smtClean="0"/>
              <a:t>HW 5 out on Blackboard Wednesday night</a:t>
            </a:r>
          </a:p>
          <a:p>
            <a:pPr lvl="1"/>
            <a:r>
              <a:rPr lang="en-US" dirty="0" smtClean="0"/>
              <a:t>Must re-take the Academic Integrity Quiz to see it</a:t>
            </a:r>
          </a:p>
          <a:p>
            <a:pPr lvl="1"/>
            <a:r>
              <a:rPr lang="en-US" dirty="0" smtClean="0"/>
              <a:t>Due </a:t>
            </a:r>
            <a:r>
              <a:rPr lang="en-US" i="1" dirty="0" smtClean="0"/>
              <a:t>next</a:t>
            </a:r>
            <a:r>
              <a:rPr lang="en-US" dirty="0" smtClean="0"/>
              <a:t> Friday, April 7th @ 8:59:59 PM</a:t>
            </a:r>
          </a:p>
          <a:p>
            <a:pPr lvl="3"/>
            <a:endParaRPr lang="en-US" dirty="0"/>
          </a:p>
          <a:p>
            <a:r>
              <a:rPr lang="en-US" dirty="0" smtClean="0"/>
              <a:t>Discussions start again next week</a:t>
            </a:r>
          </a:p>
          <a:p>
            <a:pPr lvl="1"/>
            <a:r>
              <a:rPr lang="en-US" dirty="0" smtClean="0"/>
              <a:t>Remainder of labs will be in-person</a:t>
            </a:r>
          </a:p>
          <a:p>
            <a:pPr lvl="1"/>
            <a:r>
              <a:rPr lang="en-US" dirty="0" smtClean="0"/>
              <a:t>Pre Lab quiz will come out Friday morning</a:t>
            </a:r>
          </a:p>
          <a:p>
            <a:r>
              <a:rPr lang="en-US" dirty="0" smtClean="0"/>
              <a:t>Exam pick-up at the front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Seen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operations we saw on strings are possible with lists</a:t>
            </a:r>
          </a:p>
          <a:p>
            <a:r>
              <a:rPr lang="en-US" dirty="0" smtClean="0"/>
              <a:t>Which of the following works with lists?</a:t>
            </a:r>
          </a:p>
          <a:p>
            <a:pPr lvl="1"/>
            <a:r>
              <a:rPr lang="en-US" sz="2600" dirty="0" smtClean="0"/>
              <a:t>Concatenation (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Indexing</a:t>
            </a:r>
          </a:p>
          <a:p>
            <a:pPr lvl="1"/>
            <a:r>
              <a:rPr lang="en-US" sz="2600" dirty="0" smtClean="0"/>
              <a:t>Slicing</a:t>
            </a:r>
          </a:p>
          <a:p>
            <a:pPr lvl="1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.lower()</a:t>
            </a:r>
            <a:r>
              <a:rPr lang="en-US" sz="2600" dirty="0" smtClean="0"/>
              <a:t> and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.upper()</a:t>
            </a:r>
          </a:p>
          <a:p>
            <a:pPr lvl="1"/>
            <a:r>
              <a:rPr lang="en-US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7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</a:t>
            </a:r>
            <a:r>
              <a:rPr lang="en-US" u="sng" dirty="0" smtClean="0"/>
              <a:t>does</a:t>
            </a:r>
            <a:r>
              <a:rPr lang="en-US" dirty="0" smtClean="0"/>
              <a:t> work on lists!</a:t>
            </a:r>
          </a:p>
          <a:p>
            <a:pPr lvl="1"/>
            <a:r>
              <a:rPr lang="en-US" dirty="0" smtClean="0"/>
              <a:t>But it has the same limit as string concatenation</a:t>
            </a:r>
          </a:p>
          <a:p>
            <a:pPr lvl="1"/>
            <a:r>
              <a:rPr lang="en-US" dirty="0" smtClean="0"/>
              <a:t>You can only concatenate lists with lists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So this works: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bookList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supplyList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But this doesn’t: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animalList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"horse"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77562" y="6054652"/>
            <a:ext cx="508017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animalList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[</a:t>
            </a:r>
            <a:r>
              <a:rPr lang="en-US" sz="2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"horse"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</a:t>
            </a:r>
            <a:r>
              <a:rPr lang="en-US" u="sng" dirty="0" smtClean="0"/>
              <a:t>does</a:t>
            </a:r>
            <a:r>
              <a:rPr lang="en-US" dirty="0" smtClean="0"/>
              <a:t> work on lists!</a:t>
            </a:r>
          </a:p>
          <a:p>
            <a:r>
              <a:rPr lang="en-US" dirty="0" smtClean="0"/>
              <a:t>In the exact same way it does for strings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Some examples: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studentNames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[16]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courseTitles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courseTitles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- 4]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songList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[FAV_INDEX]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Slicing </a:t>
            </a:r>
            <a:r>
              <a:rPr lang="en-US" u="sng" dirty="0" smtClean="0"/>
              <a:t>does</a:t>
            </a:r>
            <a:r>
              <a:rPr lang="en-US" dirty="0" smtClean="0"/>
              <a:t> work on lists!</a:t>
            </a:r>
          </a:p>
          <a:p>
            <a:r>
              <a:rPr lang="en-US" dirty="0" smtClean="0"/>
              <a:t>In the exact same way it does for strings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Slicing goes “up to but </a:t>
            </a:r>
            <a:r>
              <a:rPr lang="en-US" u="sng" dirty="0" smtClean="0"/>
              <a:t>not</a:t>
            </a:r>
            <a:r>
              <a:rPr lang="en-US" dirty="0" smtClean="0"/>
              <a:t> including” </a:t>
            </a:r>
            <a:br>
              <a:rPr lang="en-US" dirty="0" smtClean="0"/>
            </a:br>
            <a:r>
              <a:rPr lang="en-US" dirty="0" smtClean="0"/>
              <a:t>the end of the slice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stuff = [17, "A", -22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True, "Hello"]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 stuff[2:4] 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[-22, True]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4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16185</TotalTime>
  <Words>1662</Words>
  <Application>Microsoft Office PowerPoint</Application>
  <PresentationFormat>On-screen Show (4:3)</PresentationFormat>
  <Paragraphs>393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14 – Lists (Continued)</vt:lpstr>
      <vt:lpstr>Last Class We Covered</vt:lpstr>
      <vt:lpstr>Any Questions from Last Time?</vt:lpstr>
      <vt:lpstr>Today’s Objectives</vt:lpstr>
      <vt:lpstr>List Review</vt:lpstr>
      <vt:lpstr>Previously Seen Operations</vt:lpstr>
      <vt:lpstr>Concatenation</vt:lpstr>
      <vt:lpstr>Indexing</vt:lpstr>
      <vt:lpstr>Slicing</vt:lpstr>
      <vt:lpstr>.lower() and .upper()</vt:lpstr>
      <vt:lpstr>len()</vt:lpstr>
      <vt:lpstr>Two-Dimensional Lists</vt:lpstr>
      <vt:lpstr>Two-Dimensional Lists</vt:lpstr>
      <vt:lpstr>Two-Dimensional Lists: A Grid</vt:lpstr>
      <vt:lpstr>Two-Dimensional Lists: A Grid</vt:lpstr>
      <vt:lpstr>Two-Dimensional Lists: A Grid</vt:lpstr>
      <vt:lpstr>Lists of Strings</vt:lpstr>
      <vt:lpstr>Lists of Strings</vt:lpstr>
      <vt:lpstr>Three-Dimensional Lists</vt:lpstr>
      <vt:lpstr>Three-Dimensional Lists</vt:lpstr>
      <vt:lpstr>Mutability</vt:lpstr>
      <vt:lpstr>Mutable and Immutable</vt:lpstr>
      <vt:lpstr>Lists and Mutability</vt:lpstr>
      <vt:lpstr>Shallow and Deep Copies</vt:lpstr>
      <vt:lpstr>Shallow Copy Example</vt:lpstr>
      <vt:lpstr>Shallow Copy</vt:lpstr>
      <vt:lpstr>Deep Copy</vt:lpstr>
      <vt:lpstr>Deep Copy Example</vt:lpstr>
      <vt:lpstr>Deep Copy</vt:lpstr>
      <vt:lpstr>Mutability and Functions</vt:lpstr>
      <vt:lpstr>Lists, Functions, and Mutability</vt:lpstr>
      <vt:lpstr>Python Is “Lazy”</vt:lpstr>
      <vt:lpstr>References</vt:lpstr>
      <vt:lpstr>PowerPoint Presentation</vt:lpstr>
      <vt:lpstr>PowerPoint Presentation</vt:lpstr>
      <vt:lpstr>Mutability in Functions</vt:lpstr>
      <vt:lpstr>Scope and Mutability in Functions</vt:lpstr>
      <vt:lpstr>Scope and Mutability in Functions</vt:lpstr>
      <vt:lpstr>Using Mutability</vt:lpstr>
      <vt:lpstr>PowerPoint Presentation</vt:lpstr>
      <vt:lpstr>Cloning and Adopting Dogs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393</cp:revision>
  <dcterms:created xsi:type="dcterms:W3CDTF">2014-05-05T14:25:42Z</dcterms:created>
  <dcterms:modified xsi:type="dcterms:W3CDTF">2017-04-25T03:14:02Z</dcterms:modified>
</cp:coreProperties>
</file>